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321"/>
    <a:srgbClr val="5D87A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autoAdjust="0"/>
    <p:restoredTop sz="94677" autoAdjust="0"/>
  </p:normalViewPr>
  <p:slideViewPr>
    <p:cSldViewPr snapToGrid="0" snapToObjects="1">
      <p:cViewPr>
        <p:scale>
          <a:sx n="35" d="100"/>
          <a:sy n="35" d="100"/>
        </p:scale>
        <p:origin x="-32" y="-2680"/>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JPG>
</file>

<file path=ppt/media/image2.jpe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5/1/17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5/1/17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5/1/17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5/1/17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5/1/17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5/1/17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5/1/17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Drag picture to placeholder or click icon to add</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5/1/17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5/1/17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jpg"/><Relationship Id="rId8" Type="http://schemas.openxmlformats.org/officeDocument/2006/relationships/image" Target="../media/image7.jpg"/><Relationship Id="rId9" Type="http://schemas.openxmlformats.org/officeDocument/2006/relationships/image" Target="../media/image8.png"/><Relationship Id="rId10" Type="http://schemas.openxmlformats.org/officeDocument/2006/relationships/image" Target="../media/image9.png"/><Relationship Id="rId11" Type="http://schemas.openxmlformats.org/officeDocument/2006/relationships/image" Target="../media/image10.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mu925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97949" y="11388440"/>
            <a:ext cx="5100428" cy="510042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idx="4294967295"/>
          </p:nvPr>
        </p:nvSpPr>
        <p:spPr>
          <a:xfrm>
            <a:off x="11678456" y="2290126"/>
            <a:ext cx="19813153" cy="1365892"/>
          </a:xfrm>
        </p:spPr>
        <p:txBody>
          <a:bodyPr lIns="0" tIns="0" rIns="0" bIns="0">
            <a:noAutofit/>
          </a:bodyPr>
          <a:lstStyle/>
          <a:p>
            <a:pPr algn="l"/>
            <a:r>
              <a:rPr lang="en-US" sz="7400" b="1" cap="all" dirty="0"/>
              <a:t>Head-UP Display auto-alignment system</a:t>
            </a:r>
          </a:p>
        </p:txBody>
      </p:sp>
      <p:sp>
        <p:nvSpPr>
          <p:cNvPr id="3" name="Subtitle 2"/>
          <p:cNvSpPr>
            <a:spLocks noGrp="1"/>
          </p:cNvSpPr>
          <p:nvPr>
            <p:ph type="subTitle" idx="4294967295"/>
          </p:nvPr>
        </p:nvSpPr>
        <p:spPr>
          <a:xfrm>
            <a:off x="11678456" y="3875897"/>
            <a:ext cx="16723112" cy="803856"/>
          </a:xfrm>
        </p:spPr>
        <p:txBody>
          <a:bodyPr lIns="0" tIns="0" rIns="0" bIns="0">
            <a:normAutofit lnSpcReduction="10000"/>
          </a:bodyPr>
          <a:lstStyle/>
          <a:p>
            <a:pPr marL="0" indent="0">
              <a:buNone/>
            </a:pPr>
            <a:r>
              <a:rPr lang="en-US" sz="5400" dirty="0">
                <a:solidFill>
                  <a:srgbClr val="F37321"/>
                </a:solidFill>
              </a:rPr>
              <a:t>The cost of an airplane </a:t>
            </a:r>
            <a:r>
              <a:rPr lang="en-US" sz="5400" dirty="0" smtClean="0">
                <a:solidFill>
                  <a:srgbClr val="F37321"/>
                </a:solidFill>
              </a:rPr>
              <a:t>may be </a:t>
            </a:r>
            <a:r>
              <a:rPr lang="en-US" sz="5400" dirty="0">
                <a:solidFill>
                  <a:srgbClr val="F37321"/>
                </a:solidFill>
              </a:rPr>
              <a:t>reduced in the </a:t>
            </a:r>
            <a:r>
              <a:rPr lang="en-US" sz="5400" dirty="0" smtClean="0">
                <a:solidFill>
                  <a:srgbClr val="F37321"/>
                </a:solidFill>
              </a:rPr>
              <a:t>future!</a:t>
            </a:r>
            <a:endParaRPr lang="en-US" sz="5400" dirty="0">
              <a:solidFill>
                <a:srgbClr val="F37321"/>
              </a:solidFill>
            </a:endParaRPr>
          </a:p>
          <a:p>
            <a:pPr marL="0" indent="0">
              <a:buNone/>
            </a:pPr>
            <a:endParaRPr lang="en-US" sz="5400" dirty="0">
              <a:solidFill>
                <a:srgbClr val="F37321"/>
              </a:solidFill>
            </a:endParaRPr>
          </a:p>
        </p:txBody>
      </p:sp>
      <p:sp>
        <p:nvSpPr>
          <p:cNvPr id="13" name="TextBox 12"/>
          <p:cNvSpPr txBox="1"/>
          <p:nvPr/>
        </p:nvSpPr>
        <p:spPr>
          <a:xfrm>
            <a:off x="11564998" y="5053431"/>
            <a:ext cx="9921240" cy="6159625"/>
          </a:xfrm>
          <a:prstGeom prst="rect">
            <a:avLst/>
          </a:prstGeom>
          <a:noFill/>
        </p:spPr>
        <p:txBody>
          <a:bodyPr wrap="square" rtlCol="0" anchor="t" anchorCtr="0">
            <a:noAutofit/>
          </a:bodyPr>
          <a:lstStyle/>
          <a:p>
            <a:pPr algn="just">
              <a:spcAft>
                <a:spcPts val="1800"/>
              </a:spcAft>
            </a:pPr>
            <a:r>
              <a:rPr lang="en-US" altLang="zh-CN" sz="3600" b="1" dirty="0">
                <a:solidFill>
                  <a:srgbClr val="5D87A1"/>
                </a:solidFill>
              </a:rPr>
              <a:t>WHAT</a:t>
            </a:r>
            <a:r>
              <a:rPr lang="zh-CN" altLang="en-US" sz="3600" b="1" dirty="0">
                <a:solidFill>
                  <a:srgbClr val="5D87A1"/>
                </a:solidFill>
              </a:rPr>
              <a:t> </a:t>
            </a:r>
            <a:r>
              <a:rPr lang="en-US" altLang="zh-CN" sz="3600" b="1" dirty="0">
                <a:solidFill>
                  <a:srgbClr val="5D87A1"/>
                </a:solidFill>
              </a:rPr>
              <a:t>IS</a:t>
            </a:r>
            <a:r>
              <a:rPr lang="zh-CN" altLang="en-US" sz="3600" b="1" dirty="0">
                <a:solidFill>
                  <a:srgbClr val="5D87A1"/>
                </a:solidFill>
              </a:rPr>
              <a:t> </a:t>
            </a:r>
            <a:r>
              <a:rPr lang="en-US" altLang="zh-CN" sz="3600" b="1" dirty="0">
                <a:solidFill>
                  <a:srgbClr val="5D87A1"/>
                </a:solidFill>
              </a:rPr>
              <a:t>AN</a:t>
            </a:r>
            <a:r>
              <a:rPr lang="zh-CN" altLang="en-US" sz="3600" b="1" dirty="0">
                <a:solidFill>
                  <a:srgbClr val="5D87A1"/>
                </a:solidFill>
              </a:rPr>
              <a:t> </a:t>
            </a:r>
            <a:r>
              <a:rPr lang="en-US" altLang="zh-CN" sz="3600" b="1" dirty="0" smtClean="0">
                <a:solidFill>
                  <a:srgbClr val="5D87A1"/>
                </a:solidFill>
              </a:rPr>
              <a:t>INERTIAL MEASUREMENT UNIT (IMU)?</a:t>
            </a:r>
            <a:endParaRPr lang="en-US" sz="3600" b="1" dirty="0">
              <a:solidFill>
                <a:srgbClr val="5D87A1"/>
              </a:solidFill>
            </a:endParaRPr>
          </a:p>
          <a:p>
            <a:pPr algn="just">
              <a:spcAft>
                <a:spcPts val="1800"/>
              </a:spcAft>
            </a:pPr>
            <a:r>
              <a:rPr lang="en-US" sz="3000" dirty="0" smtClean="0"/>
              <a:t>An IMU contains a set of sensors </a:t>
            </a:r>
            <a:r>
              <a:rPr lang="en-US" sz="3000" dirty="0"/>
              <a:t>that </a:t>
            </a:r>
            <a:r>
              <a:rPr lang="en-US" sz="3000" dirty="0" smtClean="0"/>
              <a:t>typically include an accelerometer, </a:t>
            </a:r>
            <a:r>
              <a:rPr lang="en-US" sz="3000" dirty="0"/>
              <a:t>gyroscopes </a:t>
            </a:r>
            <a:r>
              <a:rPr lang="en-US" sz="3000" dirty="0" smtClean="0"/>
              <a:t>and/or magnetometer </a:t>
            </a:r>
            <a:r>
              <a:rPr lang="en-US" sz="3000" dirty="0"/>
              <a:t>(compass). In this project, we used </a:t>
            </a:r>
            <a:r>
              <a:rPr lang="en-US" sz="3000" dirty="0" smtClean="0"/>
              <a:t>an IMU of model MPU-9250 from </a:t>
            </a:r>
            <a:r>
              <a:rPr lang="en-US" sz="3000" i="1" dirty="0" err="1" smtClean="0"/>
              <a:t>Sparkfun</a:t>
            </a:r>
            <a:r>
              <a:rPr lang="en-US" sz="3000" i="1" dirty="0" smtClean="0"/>
              <a:t> Electronics. An MPU-9250 IMU</a:t>
            </a:r>
            <a:r>
              <a:rPr lang="en-US" sz="3000" dirty="0" smtClean="0"/>
              <a:t>  is </a:t>
            </a:r>
            <a:r>
              <a:rPr lang="en-US" sz="3000" dirty="0"/>
              <a:t>as tiny as a quarter, yet it </a:t>
            </a:r>
            <a:r>
              <a:rPr lang="en-US" sz="3000" dirty="0" smtClean="0"/>
              <a:t>contains </a:t>
            </a:r>
            <a:r>
              <a:rPr lang="en-US" sz="3000" dirty="0"/>
              <a:t>all </a:t>
            </a:r>
            <a:r>
              <a:rPr lang="en-US" sz="3000" dirty="0" smtClean="0"/>
              <a:t>three of the sensors mentioned above. A diverse set of sensors increases the </a:t>
            </a:r>
            <a:r>
              <a:rPr lang="en-US" sz="3000" dirty="0"/>
              <a:t>degrees of </a:t>
            </a:r>
            <a:r>
              <a:rPr lang="en-US" sz="3000" dirty="0" smtClean="0"/>
              <a:t>freedom which improves data accuracy. In addition, </a:t>
            </a:r>
            <a:r>
              <a:rPr lang="en-US" sz="3000" dirty="0"/>
              <a:t>in order </a:t>
            </a:r>
            <a:r>
              <a:rPr lang="en-US" sz="3000" dirty="0" smtClean="0"/>
              <a:t>to retrieve sensor </a:t>
            </a:r>
            <a:r>
              <a:rPr lang="en-US" sz="3000" dirty="0"/>
              <a:t>data, </a:t>
            </a:r>
            <a:r>
              <a:rPr lang="en-US" sz="3000" dirty="0" smtClean="0"/>
              <a:t>we also used a microcontroller of model Metro-Mini 328 from </a:t>
            </a:r>
            <a:r>
              <a:rPr lang="en-US" sz="3000" i="1" dirty="0" err="1" smtClean="0"/>
              <a:t>Adafruit</a:t>
            </a:r>
            <a:r>
              <a:rPr lang="en-US" sz="3000" i="1" dirty="0" smtClean="0"/>
              <a:t> Industry</a:t>
            </a:r>
            <a:r>
              <a:rPr lang="en-US" sz="3000" dirty="0" smtClean="0"/>
              <a:t> to communicate with </a:t>
            </a:r>
            <a:r>
              <a:rPr lang="en-US" sz="3000" dirty="0"/>
              <a:t>the IMU.</a:t>
            </a:r>
          </a:p>
        </p:txBody>
      </p:sp>
      <p:sp>
        <p:nvSpPr>
          <p:cNvPr id="26" name="TextBox 25"/>
          <p:cNvSpPr txBox="1"/>
          <p:nvPr/>
        </p:nvSpPr>
        <p:spPr>
          <a:xfrm>
            <a:off x="864087" y="2612657"/>
            <a:ext cx="9921240" cy="4145206"/>
          </a:xfrm>
          <a:prstGeom prst="rect">
            <a:avLst/>
          </a:prstGeom>
          <a:noFill/>
        </p:spPr>
        <p:txBody>
          <a:bodyPr wrap="square" rtlCol="0" anchor="t" anchorCtr="0">
            <a:noAutofit/>
          </a:bodyPr>
          <a:lstStyle/>
          <a:p>
            <a:pPr>
              <a:spcAft>
                <a:spcPts val="1800"/>
              </a:spcAft>
            </a:pPr>
            <a:r>
              <a:rPr lang="en-US" sz="3600" b="1" dirty="0">
                <a:solidFill>
                  <a:srgbClr val="5D87A1"/>
                </a:solidFill>
              </a:rPr>
              <a:t>WHAT IS </a:t>
            </a:r>
            <a:r>
              <a:rPr lang="en-US" altLang="zh-CN" sz="3600" b="1" dirty="0" smtClean="0">
                <a:solidFill>
                  <a:srgbClr val="5D87A1"/>
                </a:solidFill>
              </a:rPr>
              <a:t>A</a:t>
            </a:r>
            <a:r>
              <a:rPr lang="zh-CN" altLang="en-US" sz="3600" b="1" dirty="0" smtClean="0">
                <a:solidFill>
                  <a:srgbClr val="5D87A1"/>
                </a:solidFill>
              </a:rPr>
              <a:t> </a:t>
            </a:r>
            <a:r>
              <a:rPr lang="en-US" sz="3600" b="1" dirty="0" smtClean="0">
                <a:solidFill>
                  <a:srgbClr val="5D87A1"/>
                </a:solidFill>
              </a:rPr>
              <a:t>HEAD-UP DISPLAY</a:t>
            </a:r>
            <a:r>
              <a:rPr lang="zh-CN" altLang="en-US" sz="3600" b="1" dirty="0" smtClean="0">
                <a:solidFill>
                  <a:srgbClr val="5D87A1"/>
                </a:solidFill>
              </a:rPr>
              <a:t> </a:t>
            </a:r>
            <a:r>
              <a:rPr lang="en-US" sz="3600" b="1" dirty="0" smtClean="0">
                <a:solidFill>
                  <a:srgbClr val="5D87A1"/>
                </a:solidFill>
              </a:rPr>
              <a:t>(</a:t>
            </a:r>
            <a:r>
              <a:rPr lang="en-US" sz="3600" b="1" dirty="0">
                <a:solidFill>
                  <a:srgbClr val="5D87A1"/>
                </a:solidFill>
              </a:rPr>
              <a:t>HUD)?</a:t>
            </a:r>
          </a:p>
          <a:p>
            <a:pPr algn="just">
              <a:spcAft>
                <a:spcPts val="1800"/>
              </a:spcAft>
            </a:pPr>
            <a:r>
              <a:rPr lang="en-US" sz="3000" dirty="0" smtClean="0"/>
              <a:t>A </a:t>
            </a:r>
            <a:r>
              <a:rPr lang="en-US" sz="3000" dirty="0"/>
              <a:t>transparent display </a:t>
            </a:r>
            <a:r>
              <a:rPr lang="en-US" sz="3000" dirty="0" smtClean="0"/>
              <a:t>that is installed in a number of aircraft today. Located in the pilot’s forward field of view, a </a:t>
            </a:r>
            <a:r>
              <a:rPr lang="en-US" sz="3000" dirty="0"/>
              <a:t>HUD presents </a:t>
            </a:r>
            <a:r>
              <a:rPr lang="en-US" sz="3000" dirty="0" smtClean="0"/>
              <a:t>flight information by </a:t>
            </a:r>
            <a:r>
              <a:rPr lang="en-US" sz="3000" dirty="0"/>
              <a:t>using graphical, numerical and symbolical data. This device </a:t>
            </a:r>
            <a:r>
              <a:rPr lang="en-US" sz="3000" dirty="0" smtClean="0"/>
              <a:t>eliminates the need for pilots to continually transition from head-down instruments to head-up, out-the-window view during critical phases of flight. </a:t>
            </a: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p:txBody>
      </p:sp>
      <p:sp>
        <p:nvSpPr>
          <p:cNvPr id="30" name="Subtitle 2"/>
          <p:cNvSpPr txBox="1">
            <a:spLocks/>
          </p:cNvSpPr>
          <p:nvPr/>
        </p:nvSpPr>
        <p:spPr>
          <a:xfrm>
            <a:off x="33790146" y="2675723"/>
            <a:ext cx="8946929" cy="136589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b="1" dirty="0">
                <a:solidFill>
                  <a:schemeClr val="bg1"/>
                </a:solidFill>
              </a:rPr>
              <a:t>Meet the Engineers</a:t>
            </a:r>
          </a:p>
        </p:txBody>
      </p:sp>
      <p:sp>
        <p:nvSpPr>
          <p:cNvPr id="31" name="TextBox 30"/>
          <p:cNvSpPr txBox="1"/>
          <p:nvPr/>
        </p:nvSpPr>
        <p:spPr>
          <a:xfrm>
            <a:off x="33790148" y="11152417"/>
            <a:ext cx="8946928" cy="6866780"/>
          </a:xfrm>
          <a:prstGeom prst="rect">
            <a:avLst/>
          </a:prstGeom>
          <a:noFill/>
        </p:spPr>
        <p:txBody>
          <a:bodyPr wrap="square" rtlCol="0">
            <a:noAutofit/>
          </a:bodyPr>
          <a:lstStyle/>
          <a:p>
            <a:pPr>
              <a:spcAft>
                <a:spcPts val="1800"/>
              </a:spcAft>
            </a:pPr>
            <a:endParaRPr lang="en-US" sz="3000" dirty="0"/>
          </a:p>
          <a:p>
            <a:pPr>
              <a:spcAft>
                <a:spcPts val="1800"/>
              </a:spcAft>
            </a:pPr>
            <a:r>
              <a:rPr lang="en-US" altLang="zh-CN" sz="3600" b="1" dirty="0" smtClean="0">
                <a:solidFill>
                  <a:schemeClr val="bg1"/>
                </a:solidFill>
              </a:rPr>
              <a:t>Group</a:t>
            </a:r>
            <a:r>
              <a:rPr lang="zh-CN" altLang="en-US" sz="3600" b="1" dirty="0" smtClean="0">
                <a:solidFill>
                  <a:schemeClr val="bg1"/>
                </a:solidFill>
              </a:rPr>
              <a:t> </a:t>
            </a:r>
            <a:r>
              <a:rPr lang="en-US" sz="3600" b="1" dirty="0" smtClean="0">
                <a:solidFill>
                  <a:schemeClr val="bg1"/>
                </a:solidFill>
              </a:rPr>
              <a:t>Members</a:t>
            </a:r>
            <a:r>
              <a:rPr lang="zh-CN" altLang="en-US" sz="3600" b="1" dirty="0" smtClean="0">
                <a:solidFill>
                  <a:schemeClr val="bg1"/>
                </a:solidFill>
              </a:rPr>
              <a:t> </a:t>
            </a:r>
            <a:r>
              <a:rPr lang="en-US" altLang="zh-CN" sz="3600" b="1" dirty="0" smtClean="0">
                <a:solidFill>
                  <a:schemeClr val="bg1"/>
                </a:solidFill>
              </a:rPr>
              <a:t>- </a:t>
            </a:r>
            <a:r>
              <a:rPr lang="en-US" altLang="zh-CN" sz="3600" b="1" i="1" dirty="0" smtClean="0">
                <a:solidFill>
                  <a:schemeClr val="bg1"/>
                </a:solidFill>
              </a:rPr>
              <a:t>Group</a:t>
            </a:r>
            <a:r>
              <a:rPr lang="zh-CN" altLang="en-US" sz="3600" b="1" i="1" dirty="0" smtClean="0">
                <a:solidFill>
                  <a:schemeClr val="bg1"/>
                </a:solidFill>
              </a:rPr>
              <a:t> </a:t>
            </a:r>
            <a:r>
              <a:rPr lang="en-US" altLang="zh-CN" sz="3600" b="1" i="1" dirty="0" smtClean="0">
                <a:solidFill>
                  <a:schemeClr val="bg1"/>
                </a:solidFill>
              </a:rPr>
              <a:t>#65</a:t>
            </a:r>
            <a:endParaRPr lang="en-US" sz="3600" b="1" i="1" dirty="0">
              <a:solidFill>
                <a:schemeClr val="bg1"/>
              </a:solidFill>
            </a:endParaRPr>
          </a:p>
          <a:p>
            <a:pPr marL="457200" indent="-457200">
              <a:spcAft>
                <a:spcPts val="1800"/>
              </a:spcAft>
              <a:buFont typeface="Arial" charset="0"/>
              <a:buChar char="•"/>
            </a:pPr>
            <a:r>
              <a:rPr lang="en-US" sz="3400" dirty="0" err="1">
                <a:solidFill>
                  <a:schemeClr val="bg1"/>
                </a:solidFill>
              </a:rPr>
              <a:t>Krisna</a:t>
            </a:r>
            <a:r>
              <a:rPr lang="en-US" sz="3400" dirty="0">
                <a:solidFill>
                  <a:schemeClr val="bg1"/>
                </a:solidFill>
              </a:rPr>
              <a:t> Irawan - irawank@oregonstate.edu</a:t>
            </a:r>
          </a:p>
          <a:p>
            <a:pPr marL="457200" indent="-457200">
              <a:spcAft>
                <a:spcPts val="1800"/>
              </a:spcAft>
              <a:buFont typeface="Arial" charset="0"/>
              <a:buChar char="•"/>
            </a:pPr>
            <a:r>
              <a:rPr lang="en-US" sz="3400" dirty="0" err="1">
                <a:solidFill>
                  <a:schemeClr val="bg1"/>
                </a:solidFill>
              </a:rPr>
              <a:t>Jiongcheng</a:t>
            </a:r>
            <a:r>
              <a:rPr lang="en-US" sz="3400" dirty="0">
                <a:solidFill>
                  <a:schemeClr val="bg1"/>
                </a:solidFill>
              </a:rPr>
              <a:t> Luo – luojio@oregonstate.edu</a:t>
            </a:r>
          </a:p>
          <a:p>
            <a:pPr marL="457200" indent="-457200">
              <a:spcAft>
                <a:spcPts val="1800"/>
              </a:spcAft>
              <a:buFont typeface="Arial" charset="0"/>
              <a:buChar char="•"/>
            </a:pPr>
            <a:r>
              <a:rPr lang="en-US" sz="3400" dirty="0">
                <a:solidFill>
                  <a:schemeClr val="bg1"/>
                </a:solidFill>
              </a:rPr>
              <a:t>Drew Hamm – </a:t>
            </a:r>
            <a:r>
              <a:rPr lang="en-US" sz="3400" dirty="0" err="1" smtClean="0">
                <a:solidFill>
                  <a:schemeClr val="bg1"/>
                </a:solidFill>
              </a:rPr>
              <a:t>hammd@oregonstate.edu</a:t>
            </a:r>
            <a:endParaRPr lang="en-US" sz="3400" dirty="0">
              <a:solidFill>
                <a:schemeClr val="bg1"/>
              </a:solidFill>
            </a:endParaRPr>
          </a:p>
          <a:p>
            <a:pPr>
              <a:spcAft>
                <a:spcPts val="1800"/>
              </a:spcAft>
            </a:pPr>
            <a:endParaRPr lang="en-US" sz="3600" b="1" dirty="0">
              <a:solidFill>
                <a:schemeClr val="bg1"/>
              </a:solidFill>
            </a:endParaRPr>
          </a:p>
          <a:p>
            <a:pPr>
              <a:spcAft>
                <a:spcPts val="1800"/>
              </a:spcAft>
            </a:pPr>
            <a:r>
              <a:rPr lang="en-US" sz="3600" b="1" dirty="0">
                <a:solidFill>
                  <a:schemeClr val="bg1"/>
                </a:solidFill>
              </a:rPr>
              <a:t>Sponsors – </a:t>
            </a:r>
            <a:r>
              <a:rPr lang="en-US" sz="3600" b="1" i="1" dirty="0">
                <a:solidFill>
                  <a:schemeClr val="bg1"/>
                </a:solidFill>
              </a:rPr>
              <a:t>Rockwell Collins, Inc.</a:t>
            </a:r>
          </a:p>
          <a:p>
            <a:pPr marL="457200" indent="-457200">
              <a:spcAft>
                <a:spcPts val="1800"/>
              </a:spcAft>
              <a:buFont typeface="Arial" charset="0"/>
              <a:buChar char="•"/>
            </a:pPr>
            <a:r>
              <a:rPr lang="en-US" sz="3400" dirty="0">
                <a:solidFill>
                  <a:schemeClr val="bg1"/>
                </a:solidFill>
              </a:rPr>
              <a:t>Brandon Wilson </a:t>
            </a:r>
          </a:p>
          <a:p>
            <a:pPr marL="457200" indent="-457200">
              <a:spcAft>
                <a:spcPts val="1800"/>
              </a:spcAft>
              <a:buFont typeface="Arial" charset="0"/>
              <a:buChar char="•"/>
            </a:pPr>
            <a:r>
              <a:rPr lang="en-US" sz="3400" dirty="0">
                <a:solidFill>
                  <a:schemeClr val="bg1"/>
                </a:solidFill>
              </a:rPr>
              <a:t>Weston Lahr </a:t>
            </a: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p:txBody>
      </p:sp>
      <p:sp>
        <p:nvSpPr>
          <p:cNvPr id="9" name="TextBox 8"/>
          <p:cNvSpPr txBox="1"/>
          <p:nvPr/>
        </p:nvSpPr>
        <p:spPr>
          <a:xfrm>
            <a:off x="33269249" y="27080512"/>
            <a:ext cx="5842780" cy="1415772"/>
          </a:xfrm>
          <a:prstGeom prst="rect">
            <a:avLst/>
          </a:prstGeom>
          <a:noFill/>
        </p:spPr>
        <p:txBody>
          <a:bodyPr wrap="square" rtlCol="0">
            <a:spAutoFit/>
          </a:bodyPr>
          <a:lstStyle/>
          <a:p>
            <a:r>
              <a:rPr lang="en-US" dirty="0"/>
              <a:t>Flowchart</a:t>
            </a:r>
          </a:p>
        </p:txBody>
      </p:sp>
      <p:pic>
        <p:nvPicPr>
          <p:cNvPr id="1028" name="Picture 4" descr="https://lh4.googleusercontent.com/YVyj-6_Qsp5ehv8AtTOrFinKC0L39ol1AIr420a1vc0v-tDd42aK44NtYNfWJS_b5pR3_dYKamuoOsBIJXtQnChbloVVGmS09WFiEgo-Pq6JFR8EqCZMyFKVJumndQIaV1hzp8C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8806" y="18978576"/>
            <a:ext cx="9551802" cy="7103873"/>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11564998" y="17674717"/>
            <a:ext cx="9930518" cy="5724644"/>
          </a:xfrm>
          <a:prstGeom prst="rect">
            <a:avLst/>
          </a:prstGeom>
        </p:spPr>
        <p:txBody>
          <a:bodyPr wrap="square">
            <a:spAutoFit/>
          </a:bodyPr>
          <a:lstStyle/>
          <a:p>
            <a:pPr algn="just">
              <a:spcAft>
                <a:spcPts val="1800"/>
              </a:spcAft>
            </a:pPr>
            <a:r>
              <a:rPr lang="en-US" altLang="zh-CN" sz="3600" b="1" dirty="0" smtClean="0">
                <a:solidFill>
                  <a:srgbClr val="5D87A1"/>
                </a:solidFill>
              </a:rPr>
              <a:t>PROJECT OVERVIEW</a:t>
            </a:r>
            <a:endParaRPr lang="en-US" sz="3600" b="1" dirty="0">
              <a:solidFill>
                <a:srgbClr val="5D87A1"/>
              </a:solidFill>
            </a:endParaRPr>
          </a:p>
          <a:p>
            <a:pPr algn="just">
              <a:spcAft>
                <a:spcPts val="1800"/>
              </a:spcAft>
            </a:pPr>
            <a:r>
              <a:rPr lang="en-US" sz="3000" dirty="0" smtClean="0"/>
              <a:t>Our project serves as a proof of concept for a new alignment methodology. This project is separated into three parts.</a:t>
            </a:r>
          </a:p>
          <a:p>
            <a:pPr marL="457200" indent="-457200" algn="just">
              <a:spcAft>
                <a:spcPts val="1800"/>
              </a:spcAft>
              <a:buFont typeface="Arial" panose="020B0604020202020204" pitchFamily="34" charset="0"/>
              <a:buChar char="•"/>
            </a:pPr>
            <a:r>
              <a:rPr lang="en-US" sz="3000" dirty="0" smtClean="0"/>
              <a:t>The configuration of hardware and communication between devices.</a:t>
            </a:r>
          </a:p>
          <a:p>
            <a:pPr marL="457200" indent="-457200" algn="just">
              <a:spcAft>
                <a:spcPts val="1800"/>
              </a:spcAft>
              <a:buFont typeface="Arial" panose="020B0604020202020204" pitchFamily="34" charset="0"/>
              <a:buChar char="•"/>
            </a:pPr>
            <a:r>
              <a:rPr lang="en-US" sz="3000" dirty="0" smtClean="0"/>
              <a:t>The development of an program that can find the HUD’s alignment offset in relation to the aircraft.</a:t>
            </a:r>
          </a:p>
          <a:p>
            <a:pPr marL="457200" indent="-457200" algn="just">
              <a:spcAft>
                <a:spcPts val="1800"/>
              </a:spcAft>
              <a:buFont typeface="Arial" panose="020B0604020202020204" pitchFamily="34" charset="0"/>
              <a:buChar char="•"/>
            </a:pPr>
            <a:r>
              <a:rPr lang="en-US" sz="3000" dirty="0" smtClean="0"/>
              <a:t>The design and implementation of a demonstration interface that visually presents the alignment results. </a:t>
            </a:r>
          </a:p>
        </p:txBody>
      </p:sp>
      <p:pic>
        <p:nvPicPr>
          <p:cNvPr id="1044" name="Picture 20" descr="Image"/>
          <p:cNvPicPr>
            <a:picLocks noChangeAspect="1" noChangeArrowheads="1"/>
          </p:cNvPicPr>
          <p:nvPr/>
        </p:nvPicPr>
        <p:blipFill rotWithShape="1">
          <a:blip r:embed="rId5">
            <a:extLst>
              <a:ext uri="{28A0092B-C50C-407E-A947-70E740481C1C}">
                <a14:useLocalDpi xmlns:a14="http://schemas.microsoft.com/office/drawing/2010/main" val="0"/>
              </a:ext>
            </a:extLst>
          </a:blip>
          <a:srcRect l="6920"/>
          <a:stretch/>
        </p:blipFill>
        <p:spPr bwMode="auto">
          <a:xfrm>
            <a:off x="33790147" y="4041615"/>
            <a:ext cx="8946929" cy="7214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790146" y="18711517"/>
            <a:ext cx="8946930" cy="2187796"/>
          </a:xfrm>
          <a:prstGeom prst="rect">
            <a:avLst/>
          </a:prstGeom>
        </p:spPr>
      </p:pic>
      <p:sp>
        <p:nvSpPr>
          <p:cNvPr id="7" name="TextBox 6"/>
          <p:cNvSpPr txBox="1"/>
          <p:nvPr/>
        </p:nvSpPr>
        <p:spPr>
          <a:xfrm>
            <a:off x="861798" y="14602700"/>
            <a:ext cx="9921240" cy="4108817"/>
          </a:xfrm>
          <a:prstGeom prst="rect">
            <a:avLst/>
          </a:prstGeom>
          <a:noFill/>
        </p:spPr>
        <p:txBody>
          <a:bodyPr wrap="square" rtlCol="0">
            <a:spAutoFit/>
          </a:bodyPr>
          <a:lstStyle/>
          <a:p>
            <a:pPr>
              <a:spcAft>
                <a:spcPts val="1800"/>
              </a:spcAft>
            </a:pPr>
            <a:r>
              <a:rPr lang="en-US" altLang="zh-CN" sz="3600" b="1" dirty="0" smtClean="0">
                <a:solidFill>
                  <a:srgbClr val="5D87A1"/>
                </a:solidFill>
              </a:rPr>
              <a:t>CURRENT HUD ALIGNMENT</a:t>
            </a:r>
            <a:r>
              <a:rPr lang="zh-CN" altLang="en-US" sz="3600" b="1" dirty="0" smtClean="0">
                <a:solidFill>
                  <a:srgbClr val="5D87A1"/>
                </a:solidFill>
              </a:rPr>
              <a:t> </a:t>
            </a:r>
            <a:r>
              <a:rPr lang="en-US" altLang="zh-CN" sz="3600" b="1" dirty="0">
                <a:solidFill>
                  <a:srgbClr val="5D87A1"/>
                </a:solidFill>
              </a:rPr>
              <a:t>SYSTEM</a:t>
            </a:r>
            <a:endParaRPr lang="en-US" sz="3600" b="1" dirty="0">
              <a:solidFill>
                <a:srgbClr val="5D87A1"/>
              </a:solidFill>
            </a:endParaRPr>
          </a:p>
          <a:p>
            <a:pPr algn="just">
              <a:spcAft>
                <a:spcPts val="1800"/>
              </a:spcAft>
            </a:pPr>
            <a:r>
              <a:rPr lang="en-US" sz="3000" dirty="0"/>
              <a:t>Currently, a HUD obtains data from an </a:t>
            </a:r>
            <a:r>
              <a:rPr lang="en-US" sz="3000" dirty="0" smtClean="0"/>
              <a:t>aircraft’s Inertial Measurement Unit </a:t>
            </a:r>
            <a:r>
              <a:rPr lang="en-US" sz="3000" dirty="0"/>
              <a:t>(</a:t>
            </a:r>
            <a:r>
              <a:rPr lang="en-US" sz="3000" dirty="0" smtClean="0"/>
              <a:t>IMU). To display precise and accurate information, the HUD must be carefully aligned to the IRU during installation. </a:t>
            </a:r>
            <a:r>
              <a:rPr lang="en-US" sz="3000" dirty="0"/>
              <a:t>However, the </a:t>
            </a:r>
            <a:r>
              <a:rPr lang="en-US" sz="3000" dirty="0" smtClean="0"/>
              <a:t>current HUD installation </a:t>
            </a:r>
            <a:r>
              <a:rPr lang="en-US" sz="3000" dirty="0"/>
              <a:t>process </a:t>
            </a:r>
            <a:r>
              <a:rPr lang="en-US" sz="3000" dirty="0" smtClean="0"/>
              <a:t>requires </a:t>
            </a:r>
            <a:r>
              <a:rPr lang="en-US" sz="3000" dirty="0"/>
              <a:t>specialized equipment and epoxy which is time consuming, costly, and interrupts production line progress for the </a:t>
            </a:r>
            <a:r>
              <a:rPr lang="en-US" sz="3000" dirty="0" smtClean="0"/>
              <a:t>manufacturer.</a:t>
            </a:r>
            <a:endParaRPr lang="en-US" sz="3000" dirty="0"/>
          </a:p>
        </p:txBody>
      </p:sp>
      <p:sp>
        <p:nvSpPr>
          <p:cNvPr id="24" name="Rectangle 23"/>
          <p:cNvSpPr/>
          <p:nvPr/>
        </p:nvSpPr>
        <p:spPr>
          <a:xfrm>
            <a:off x="22499868" y="5061746"/>
            <a:ext cx="9921240" cy="3185487"/>
          </a:xfrm>
          <a:prstGeom prst="rect">
            <a:avLst/>
          </a:prstGeom>
        </p:spPr>
        <p:txBody>
          <a:bodyPr wrap="square">
            <a:spAutoFit/>
          </a:bodyPr>
          <a:lstStyle/>
          <a:p>
            <a:pPr algn="just">
              <a:spcAft>
                <a:spcPts val="1800"/>
              </a:spcAft>
            </a:pPr>
            <a:r>
              <a:rPr lang="en-US" sz="3600" b="1" dirty="0" smtClean="0">
                <a:solidFill>
                  <a:srgbClr val="5D87A1"/>
                </a:solidFill>
              </a:rPr>
              <a:t>HOW DID WE SOLVE THE PROBLEM?</a:t>
            </a:r>
            <a:endParaRPr lang="en-US" sz="3600" b="1" dirty="0">
              <a:solidFill>
                <a:srgbClr val="5D87A1"/>
              </a:solidFill>
            </a:endParaRPr>
          </a:p>
          <a:p>
            <a:pPr algn="just"/>
            <a:r>
              <a:rPr lang="en-US" sz="3000" dirty="0" smtClean="0"/>
              <a:t>Our </a:t>
            </a:r>
            <a:r>
              <a:rPr lang="en-US" sz="3000" dirty="0"/>
              <a:t>demonstration system made use of two separate IMUs </a:t>
            </a:r>
            <a:r>
              <a:rPr lang="en-US" sz="3000" dirty="0" smtClean="0"/>
              <a:t>to generate the data that represents </a:t>
            </a:r>
            <a:r>
              <a:rPr lang="en-US" sz="3000" dirty="0"/>
              <a:t>the individual points of origin for </a:t>
            </a:r>
            <a:r>
              <a:rPr lang="en-US" sz="3000" dirty="0" smtClean="0"/>
              <a:t>both the </a:t>
            </a:r>
            <a:r>
              <a:rPr lang="en-US" sz="3000" dirty="0"/>
              <a:t>HUD and aircraft. </a:t>
            </a:r>
            <a:r>
              <a:rPr lang="en-US" sz="3000" dirty="0" smtClean="0"/>
              <a:t>Along with the IMUs, we used a microcontroller to process data and a PC to display the results.</a:t>
            </a:r>
          </a:p>
        </p:txBody>
      </p:sp>
      <p:sp>
        <p:nvSpPr>
          <p:cNvPr id="27" name="Rectangle 26"/>
          <p:cNvSpPr/>
          <p:nvPr/>
        </p:nvSpPr>
        <p:spPr>
          <a:xfrm>
            <a:off x="22362030" y="24233578"/>
            <a:ext cx="9836081" cy="7340471"/>
          </a:xfrm>
          <a:prstGeom prst="rect">
            <a:avLst/>
          </a:prstGeom>
        </p:spPr>
        <p:txBody>
          <a:bodyPr wrap="square">
            <a:spAutoFit/>
          </a:bodyPr>
          <a:lstStyle/>
          <a:p>
            <a:pPr algn="just">
              <a:spcAft>
                <a:spcPts val="1800"/>
              </a:spcAft>
            </a:pPr>
            <a:r>
              <a:rPr lang="en-US" altLang="zh-CN" sz="3600" b="1" dirty="0" smtClean="0">
                <a:solidFill>
                  <a:srgbClr val="5D87A1"/>
                </a:solidFill>
              </a:rPr>
              <a:t>CALIBRATION PROCESS &amp; RESULT</a:t>
            </a:r>
          </a:p>
          <a:p>
            <a:pPr algn="just">
              <a:spcAft>
                <a:spcPts val="1800"/>
              </a:spcAft>
            </a:pPr>
            <a:r>
              <a:rPr lang="en-US" sz="3000" dirty="0" smtClean="0"/>
              <a:t>Our project required a two part calibration process. First, each </a:t>
            </a:r>
            <a:r>
              <a:rPr lang="en-US" sz="3000" dirty="0"/>
              <a:t>IMU was configured to output its individual sensor </a:t>
            </a:r>
            <a:r>
              <a:rPr lang="en-US" sz="3000" dirty="0" smtClean="0"/>
              <a:t>data. During IMU configuration, an initial calibration was performed to discover each sensors individual bias. Once the biases were known, we removed them from future readings. Next, the alignment offset discovery required a calibration process to produce a result within an acceptable range. We </a:t>
            </a:r>
            <a:r>
              <a:rPr lang="en-US" sz="3000" dirty="0"/>
              <a:t>found </a:t>
            </a:r>
            <a:r>
              <a:rPr lang="en-US" sz="3000" dirty="0" smtClean="0"/>
              <a:t>the offset between </a:t>
            </a:r>
            <a:r>
              <a:rPr lang="en-US" sz="3000" dirty="0"/>
              <a:t>two IMUs (airplane and </a:t>
            </a:r>
            <a:r>
              <a:rPr lang="en-US" sz="3000" dirty="0" smtClean="0"/>
              <a:t>HUD) after taking a number of samples from each device, the difference between each pair of samples and the average of those differences. Multiple data readings were required in each part of calibration to remove inaccuracies.</a:t>
            </a:r>
            <a:endParaRPr lang="en-US" sz="3000" dirty="0"/>
          </a:p>
        </p:txBody>
      </p:sp>
      <p:sp>
        <p:nvSpPr>
          <p:cNvPr id="10" name="TextBox 9"/>
          <p:cNvSpPr txBox="1"/>
          <p:nvPr/>
        </p:nvSpPr>
        <p:spPr>
          <a:xfrm>
            <a:off x="12049851" y="16254470"/>
            <a:ext cx="4265439" cy="461665"/>
          </a:xfrm>
          <a:prstGeom prst="rect">
            <a:avLst/>
          </a:prstGeom>
          <a:noFill/>
        </p:spPr>
        <p:txBody>
          <a:bodyPr wrap="square" rtlCol="0">
            <a:spAutoFit/>
          </a:bodyPr>
          <a:lstStyle/>
          <a:p>
            <a:r>
              <a:rPr lang="en-US" sz="2400" b="1" dirty="0"/>
              <a:t>IMU - </a:t>
            </a:r>
            <a:r>
              <a:rPr lang="en-US" sz="2400" b="1" i="1" dirty="0" err="1"/>
              <a:t>Sparkfun</a:t>
            </a:r>
            <a:r>
              <a:rPr lang="en-US" sz="2400" b="1" i="1" dirty="0"/>
              <a:t> MPU-9250</a:t>
            </a:r>
          </a:p>
        </p:txBody>
      </p:sp>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0623" y="7008735"/>
            <a:ext cx="9654733" cy="6332366"/>
          </a:xfrm>
          <a:prstGeom prst="rect">
            <a:avLst/>
          </a:prstGeom>
        </p:spPr>
      </p:pic>
      <p:sp>
        <p:nvSpPr>
          <p:cNvPr id="29" name="TextBox 28"/>
          <p:cNvSpPr txBox="1"/>
          <p:nvPr/>
        </p:nvSpPr>
        <p:spPr>
          <a:xfrm>
            <a:off x="2447743" y="26303006"/>
            <a:ext cx="6604000" cy="461665"/>
          </a:xfrm>
          <a:prstGeom prst="rect">
            <a:avLst/>
          </a:prstGeom>
          <a:noFill/>
        </p:spPr>
        <p:txBody>
          <a:bodyPr wrap="square" rtlCol="0">
            <a:spAutoFit/>
          </a:bodyPr>
          <a:lstStyle/>
          <a:p>
            <a:pPr algn="ctr">
              <a:spcAft>
                <a:spcPts val="1800"/>
              </a:spcAft>
            </a:pPr>
            <a:r>
              <a:rPr lang="en-US" sz="2400" b="1" dirty="0" smtClean="0"/>
              <a:t>Head-Up Display during flight </a:t>
            </a:r>
            <a:endParaRPr lang="en-US" sz="2400" b="1" dirty="0"/>
          </a:p>
        </p:txBody>
      </p:sp>
      <p:sp>
        <p:nvSpPr>
          <p:cNvPr id="32" name="TextBox 31"/>
          <p:cNvSpPr txBox="1"/>
          <p:nvPr/>
        </p:nvSpPr>
        <p:spPr>
          <a:xfrm>
            <a:off x="2316656" y="13501402"/>
            <a:ext cx="7287813" cy="461665"/>
          </a:xfrm>
          <a:prstGeom prst="rect">
            <a:avLst/>
          </a:prstGeom>
          <a:noFill/>
        </p:spPr>
        <p:txBody>
          <a:bodyPr wrap="square" rtlCol="0">
            <a:spAutoFit/>
          </a:bodyPr>
          <a:lstStyle/>
          <a:p>
            <a:pPr algn="ctr">
              <a:spcAft>
                <a:spcPts val="1800"/>
              </a:spcAft>
            </a:pPr>
            <a:r>
              <a:rPr lang="en-US" sz="2400" b="1" dirty="0" smtClean="0"/>
              <a:t>Pilot’s forward field of view</a:t>
            </a:r>
            <a:endParaRPr lang="en-US" sz="2400" b="1" dirty="0"/>
          </a:p>
        </p:txBody>
      </p:sp>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315289" y="12070542"/>
            <a:ext cx="5170643" cy="3880647"/>
          </a:xfrm>
          <a:prstGeom prst="rect">
            <a:avLst/>
          </a:prstGeom>
        </p:spPr>
      </p:pic>
      <p:sp>
        <p:nvSpPr>
          <p:cNvPr id="33" name="TextBox 32"/>
          <p:cNvSpPr txBox="1"/>
          <p:nvPr/>
        </p:nvSpPr>
        <p:spPr>
          <a:xfrm>
            <a:off x="16659374" y="16254470"/>
            <a:ext cx="5194555" cy="461665"/>
          </a:xfrm>
          <a:prstGeom prst="rect">
            <a:avLst/>
          </a:prstGeom>
          <a:noFill/>
        </p:spPr>
        <p:txBody>
          <a:bodyPr wrap="square" rtlCol="0">
            <a:spAutoFit/>
          </a:bodyPr>
          <a:lstStyle/>
          <a:p>
            <a:r>
              <a:rPr lang="en-US" sz="2400" b="1" dirty="0"/>
              <a:t>Microcontroller </a:t>
            </a:r>
            <a:r>
              <a:rPr lang="mr-IN" sz="2400" b="1" dirty="0" smtClean="0"/>
              <a:t>–</a:t>
            </a:r>
            <a:r>
              <a:rPr lang="en-US" sz="2400" b="1" dirty="0" smtClean="0"/>
              <a:t> </a:t>
            </a:r>
            <a:r>
              <a:rPr lang="en-US" sz="2400" b="1" i="1" dirty="0" smtClean="0"/>
              <a:t>Metro-Mini </a:t>
            </a:r>
            <a:r>
              <a:rPr lang="en-US" sz="2400" b="1" i="1" dirty="0"/>
              <a:t>328</a:t>
            </a:r>
          </a:p>
        </p:txBody>
      </p:sp>
      <p:sp>
        <p:nvSpPr>
          <p:cNvPr id="40" name="TextBox 39"/>
          <p:cNvSpPr txBox="1"/>
          <p:nvPr/>
        </p:nvSpPr>
        <p:spPr>
          <a:xfrm>
            <a:off x="12757403" y="30379642"/>
            <a:ext cx="7536429" cy="461665"/>
          </a:xfrm>
          <a:prstGeom prst="rect">
            <a:avLst/>
          </a:prstGeom>
          <a:noFill/>
        </p:spPr>
        <p:txBody>
          <a:bodyPr wrap="square" rtlCol="0">
            <a:spAutoFit/>
          </a:bodyPr>
          <a:lstStyle/>
          <a:p>
            <a:pPr algn="ctr">
              <a:spcAft>
                <a:spcPts val="1800"/>
              </a:spcAft>
            </a:pPr>
            <a:r>
              <a:rPr lang="en-US" sz="2400" b="1" dirty="0" smtClean="0"/>
              <a:t>Microcontroller wired to two IMUs</a:t>
            </a:r>
            <a:endParaRPr lang="en-US" sz="2400" b="1" dirty="0"/>
          </a:p>
        </p:txBody>
      </p:sp>
      <p:sp>
        <p:nvSpPr>
          <p:cNvPr id="35" name="TextBox 34"/>
          <p:cNvSpPr txBox="1"/>
          <p:nvPr/>
        </p:nvSpPr>
        <p:spPr>
          <a:xfrm>
            <a:off x="33746429" y="22063529"/>
            <a:ext cx="8946929" cy="6236407"/>
          </a:xfrm>
          <a:prstGeom prst="rect">
            <a:avLst/>
          </a:prstGeom>
          <a:noFill/>
        </p:spPr>
        <p:txBody>
          <a:bodyPr wrap="square" rtlCol="0">
            <a:noAutofit/>
          </a:bodyPr>
          <a:lstStyle/>
          <a:p>
            <a:pPr algn="just">
              <a:spcAft>
                <a:spcPts val="1800"/>
              </a:spcAft>
            </a:pPr>
            <a:r>
              <a:rPr lang="en-US" altLang="zh-CN" sz="3600" b="1" dirty="0" smtClean="0">
                <a:solidFill>
                  <a:srgbClr val="5D87A1"/>
                </a:solidFill>
              </a:rPr>
              <a:t>HYPOTHETICAL</a:t>
            </a:r>
            <a:r>
              <a:rPr lang="zh-CN" altLang="en-US" sz="3600" b="1" dirty="0" smtClean="0">
                <a:solidFill>
                  <a:srgbClr val="5D87A1"/>
                </a:solidFill>
              </a:rPr>
              <a:t> </a:t>
            </a:r>
            <a:r>
              <a:rPr lang="en-US" altLang="zh-CN" sz="3600" b="1" dirty="0" smtClean="0">
                <a:solidFill>
                  <a:srgbClr val="5D87A1"/>
                </a:solidFill>
              </a:rPr>
              <a:t>OUTCOME</a:t>
            </a:r>
            <a:endParaRPr lang="en-US" sz="3600" b="1" dirty="0">
              <a:solidFill>
                <a:srgbClr val="5D87A1"/>
              </a:solidFill>
            </a:endParaRPr>
          </a:p>
          <a:p>
            <a:pPr algn="just">
              <a:spcAft>
                <a:spcPts val="1800"/>
              </a:spcAft>
            </a:pPr>
            <a:r>
              <a:rPr lang="en-US" altLang="zh-CN" sz="3000" dirty="0">
                <a:solidFill>
                  <a:schemeClr val="bg1"/>
                </a:solidFill>
              </a:rPr>
              <a:t>Although</a:t>
            </a:r>
            <a:r>
              <a:rPr lang="zh-CN" altLang="en-US" sz="3000" dirty="0">
                <a:solidFill>
                  <a:schemeClr val="bg1"/>
                </a:solidFill>
              </a:rPr>
              <a:t> </a:t>
            </a:r>
            <a:r>
              <a:rPr lang="en-US" altLang="zh-CN" sz="3000" dirty="0">
                <a:solidFill>
                  <a:schemeClr val="bg1"/>
                </a:solidFill>
              </a:rPr>
              <a:t>we</a:t>
            </a:r>
            <a:r>
              <a:rPr lang="zh-CN" altLang="en-US" sz="3000" dirty="0">
                <a:solidFill>
                  <a:schemeClr val="bg1"/>
                </a:solidFill>
              </a:rPr>
              <a:t> </a:t>
            </a:r>
            <a:r>
              <a:rPr lang="en-US" altLang="zh-CN" sz="3000" dirty="0">
                <a:solidFill>
                  <a:schemeClr val="bg1"/>
                </a:solidFill>
              </a:rPr>
              <a:t>were</a:t>
            </a:r>
            <a:r>
              <a:rPr lang="zh-CN" altLang="en-US" sz="3000" dirty="0">
                <a:solidFill>
                  <a:schemeClr val="bg1"/>
                </a:solidFill>
              </a:rPr>
              <a:t> </a:t>
            </a:r>
            <a:r>
              <a:rPr lang="en-US" altLang="zh-CN" sz="3000" dirty="0">
                <a:solidFill>
                  <a:schemeClr val="bg1"/>
                </a:solidFill>
              </a:rPr>
              <a:t>not</a:t>
            </a:r>
            <a:r>
              <a:rPr lang="zh-CN" altLang="en-US" sz="3000" dirty="0">
                <a:solidFill>
                  <a:schemeClr val="bg1"/>
                </a:solidFill>
              </a:rPr>
              <a:t> </a:t>
            </a:r>
            <a:r>
              <a:rPr lang="en-US" altLang="zh-CN" sz="3000" dirty="0">
                <a:solidFill>
                  <a:schemeClr val="bg1"/>
                </a:solidFill>
              </a:rPr>
              <a:t>able</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test</a:t>
            </a:r>
            <a:r>
              <a:rPr lang="zh-CN" altLang="en-US" sz="3000" dirty="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a:solidFill>
                  <a:schemeClr val="bg1"/>
                </a:solidFill>
              </a:rPr>
              <a:t>using</a:t>
            </a:r>
            <a:r>
              <a:rPr lang="zh-CN" altLang="en-US" sz="3000" dirty="0">
                <a:solidFill>
                  <a:schemeClr val="bg1"/>
                </a:solidFill>
              </a:rPr>
              <a:t> </a:t>
            </a:r>
            <a:r>
              <a:rPr lang="en-US" altLang="zh-CN" sz="3000" dirty="0">
                <a:solidFill>
                  <a:schemeClr val="bg1"/>
                </a:solidFill>
              </a:rPr>
              <a:t>a</a:t>
            </a:r>
            <a:r>
              <a:rPr lang="zh-CN" altLang="en-US" sz="3000" dirty="0">
                <a:solidFill>
                  <a:schemeClr val="bg1"/>
                </a:solidFill>
              </a:rPr>
              <a:t> </a:t>
            </a:r>
            <a:r>
              <a:rPr lang="en-US" altLang="zh-CN" sz="3000" dirty="0" smtClean="0">
                <a:solidFill>
                  <a:schemeClr val="bg1"/>
                </a:solidFill>
              </a:rPr>
              <a:t>real</a:t>
            </a:r>
            <a:r>
              <a:rPr lang="zh-CN" altLang="en-US" sz="3000" dirty="0" smtClean="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on</a:t>
            </a:r>
            <a:r>
              <a:rPr lang="zh-CN" altLang="en-US" sz="3000" dirty="0">
                <a:solidFill>
                  <a:schemeClr val="bg1"/>
                </a:solidFill>
              </a:rPr>
              <a:t> </a:t>
            </a:r>
            <a:r>
              <a:rPr lang="en-US" altLang="zh-CN" sz="3000" dirty="0" smtClean="0">
                <a:solidFill>
                  <a:schemeClr val="bg1"/>
                </a:solidFill>
              </a:rPr>
              <a:t>an aircraft, our project demonstrates how an inexpensive</a:t>
            </a:r>
            <a:r>
              <a:rPr lang="zh-CN" altLang="en-US" sz="3000" dirty="0" smtClean="0">
                <a:solidFill>
                  <a:schemeClr val="bg1"/>
                </a:solidFill>
              </a:rPr>
              <a:t> </a:t>
            </a:r>
            <a:r>
              <a:rPr lang="en-US" sz="3000" dirty="0">
                <a:solidFill>
                  <a:schemeClr val="bg1"/>
                </a:solidFill>
              </a:rPr>
              <a:t>IMU </a:t>
            </a:r>
            <a:r>
              <a:rPr lang="en-US" sz="3000" dirty="0" smtClean="0">
                <a:solidFill>
                  <a:schemeClr val="bg1"/>
                </a:solidFill>
              </a:rPr>
              <a:t>can be used to </a:t>
            </a:r>
            <a:r>
              <a:rPr lang="en-US" altLang="zh-CN" sz="3000" dirty="0" smtClean="0">
                <a:solidFill>
                  <a:schemeClr val="bg1"/>
                </a:solidFill>
              </a:rPr>
              <a:t>accurately find an offset in alignment. This </a:t>
            </a:r>
            <a:r>
              <a:rPr lang="en-US" altLang="zh-CN" sz="3000" dirty="0">
                <a:solidFill>
                  <a:schemeClr val="bg1"/>
                </a:solidFill>
              </a:rPr>
              <a:t>new </a:t>
            </a:r>
            <a:r>
              <a:rPr lang="en-US" altLang="zh-CN" sz="3000" dirty="0" smtClean="0">
                <a:solidFill>
                  <a:schemeClr val="bg1"/>
                </a:solidFill>
              </a:rPr>
              <a:t>alignment methodology points to a departure from the current HUD installation process by utilizing HUD mounted IMUs. </a:t>
            </a:r>
            <a:r>
              <a:rPr lang="en-US" altLang="zh-CN" sz="3000" dirty="0">
                <a:solidFill>
                  <a:schemeClr val="bg1"/>
                </a:solidFill>
              </a:rPr>
              <a:t>Overall,</a:t>
            </a:r>
            <a:r>
              <a:rPr lang="zh-CN" altLang="en-US" sz="3000" dirty="0">
                <a:solidFill>
                  <a:schemeClr val="bg1"/>
                </a:solidFill>
              </a:rPr>
              <a:t> </a:t>
            </a:r>
            <a:r>
              <a:rPr lang="en-US" altLang="zh-CN" sz="3000" dirty="0">
                <a:solidFill>
                  <a:schemeClr val="bg1"/>
                </a:solidFill>
              </a:rPr>
              <a:t>this</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smtClean="0">
                <a:solidFill>
                  <a:schemeClr val="bg1"/>
                </a:solidFill>
              </a:rPr>
              <a:t>proves that</a:t>
            </a:r>
            <a:r>
              <a:rPr lang="zh-CN" altLang="en-US" sz="3000" dirty="0" smtClean="0">
                <a:solidFill>
                  <a:schemeClr val="bg1"/>
                </a:solidFill>
              </a:rPr>
              <a:t> </a:t>
            </a:r>
            <a:r>
              <a:rPr lang="en-US" altLang="zh-CN" sz="3000" dirty="0">
                <a:solidFill>
                  <a:schemeClr val="bg1"/>
                </a:solidFill>
              </a:rPr>
              <a:t>there</a:t>
            </a:r>
            <a:r>
              <a:rPr lang="zh-CN" altLang="en-US" sz="3000" dirty="0">
                <a:solidFill>
                  <a:schemeClr val="bg1"/>
                </a:solidFill>
              </a:rPr>
              <a:t> </a:t>
            </a:r>
            <a:r>
              <a:rPr lang="en-US" altLang="zh-CN" sz="3000" dirty="0">
                <a:solidFill>
                  <a:schemeClr val="bg1"/>
                </a:solidFill>
              </a:rPr>
              <a:t>is</a:t>
            </a:r>
            <a:r>
              <a:rPr lang="zh-CN" altLang="en-US" sz="3000" dirty="0">
                <a:solidFill>
                  <a:schemeClr val="bg1"/>
                </a:solidFill>
              </a:rPr>
              <a:t> </a:t>
            </a:r>
            <a:r>
              <a:rPr lang="en-US" altLang="zh-CN" sz="3000" dirty="0" smtClean="0">
                <a:solidFill>
                  <a:schemeClr val="bg1"/>
                </a:solidFill>
              </a:rPr>
              <a:t>an</a:t>
            </a:r>
            <a:r>
              <a:rPr lang="zh-CN" altLang="en-US" sz="3000" dirty="0" smtClean="0">
                <a:solidFill>
                  <a:schemeClr val="bg1"/>
                </a:solidFill>
              </a:rPr>
              <a:t> </a:t>
            </a:r>
            <a:r>
              <a:rPr lang="en-US" altLang="zh-CN" sz="3000" dirty="0">
                <a:solidFill>
                  <a:schemeClr val="bg1"/>
                </a:solidFill>
              </a:rPr>
              <a:t>opportunity</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substantially</a:t>
            </a:r>
            <a:r>
              <a:rPr lang="zh-CN" altLang="en-US" sz="3000" dirty="0">
                <a:solidFill>
                  <a:schemeClr val="bg1"/>
                </a:solidFill>
              </a:rPr>
              <a:t> </a:t>
            </a:r>
            <a:r>
              <a:rPr lang="en-US" altLang="zh-CN" sz="3000" dirty="0">
                <a:solidFill>
                  <a:schemeClr val="bg1"/>
                </a:solidFill>
              </a:rPr>
              <a:t>cut</a:t>
            </a:r>
            <a:r>
              <a:rPr lang="zh-CN" altLang="en-US" sz="3000" dirty="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installation</a:t>
            </a:r>
            <a:r>
              <a:rPr lang="zh-CN" altLang="en-US" sz="3000" dirty="0">
                <a:solidFill>
                  <a:schemeClr val="bg1"/>
                </a:solidFill>
              </a:rPr>
              <a:t> </a:t>
            </a:r>
            <a:r>
              <a:rPr lang="en-US" altLang="zh-CN" sz="3000" dirty="0" smtClean="0">
                <a:solidFill>
                  <a:schemeClr val="bg1"/>
                </a:solidFill>
              </a:rPr>
              <a:t>costs</a:t>
            </a:r>
            <a:r>
              <a:rPr lang="zh-CN" altLang="en-US" sz="3000" dirty="0" smtClean="0">
                <a:solidFill>
                  <a:schemeClr val="bg1"/>
                </a:solidFill>
              </a:rPr>
              <a:t> </a:t>
            </a:r>
            <a:r>
              <a:rPr lang="en-US" altLang="zh-CN" sz="3000" dirty="0" smtClean="0">
                <a:solidFill>
                  <a:schemeClr val="bg1"/>
                </a:solidFill>
              </a:rPr>
              <a:t>in</a:t>
            </a:r>
            <a:r>
              <a:rPr lang="zh-CN" altLang="en-US" sz="3000" dirty="0" smtClean="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smtClean="0">
                <a:solidFill>
                  <a:schemeClr val="bg1"/>
                </a:solidFill>
              </a:rPr>
              <a:t>future.</a:t>
            </a:r>
            <a:endParaRPr lang="en-US" sz="3000" dirty="0">
              <a:solidFill>
                <a:schemeClr val="bg1"/>
              </a:solidFill>
            </a:endParaRPr>
          </a:p>
        </p:txBody>
      </p:sp>
      <p:pic>
        <p:nvPicPr>
          <p:cNvPr id="39" name="Picture 38"/>
          <p:cNvPicPr>
            <a:picLocks noChangeAspect="1"/>
          </p:cNvPicPr>
          <p:nvPr/>
        </p:nvPicPr>
        <p:blipFill rotWithShape="1">
          <a:blip r:embed="rId9">
            <a:extLst>
              <a:ext uri="{28A0092B-C50C-407E-A947-70E740481C1C}">
                <a14:useLocalDpi xmlns:a14="http://schemas.microsoft.com/office/drawing/2010/main" val="0"/>
              </a:ext>
            </a:extLst>
          </a:blip>
          <a:srcRect t="11002" b="46135"/>
          <a:stretch/>
        </p:blipFill>
        <p:spPr>
          <a:xfrm>
            <a:off x="22499868" y="8211230"/>
            <a:ext cx="9921240" cy="3516241"/>
          </a:xfrm>
          <a:prstGeom prst="rect">
            <a:avLst/>
          </a:prstGeom>
        </p:spPr>
      </p:pic>
      <p:sp>
        <p:nvSpPr>
          <p:cNvPr id="41" name="TextBox 40"/>
          <p:cNvSpPr txBox="1"/>
          <p:nvPr/>
        </p:nvSpPr>
        <p:spPr>
          <a:xfrm>
            <a:off x="834966" y="27461280"/>
            <a:ext cx="9829554" cy="4339650"/>
          </a:xfrm>
          <a:prstGeom prst="rect">
            <a:avLst/>
          </a:prstGeom>
          <a:noFill/>
        </p:spPr>
        <p:txBody>
          <a:bodyPr wrap="square" rtlCol="0">
            <a:spAutoFit/>
          </a:bodyPr>
          <a:lstStyle/>
          <a:p>
            <a:pPr>
              <a:spcAft>
                <a:spcPts val="1800"/>
              </a:spcAft>
            </a:pPr>
            <a:r>
              <a:rPr lang="en-US" altLang="zh-CN" sz="3600" b="1" dirty="0" smtClean="0">
                <a:solidFill>
                  <a:srgbClr val="5D87A1"/>
                </a:solidFill>
              </a:rPr>
              <a:t>NEW ALIGNMENT METHODOLOGY</a:t>
            </a:r>
            <a:endParaRPr lang="en-US" sz="3600" b="1" dirty="0" smtClean="0">
              <a:solidFill>
                <a:srgbClr val="5D87A1"/>
              </a:solidFill>
            </a:endParaRPr>
          </a:p>
          <a:p>
            <a:pPr algn="just">
              <a:spcAft>
                <a:spcPts val="1800"/>
              </a:spcAft>
            </a:pPr>
            <a:r>
              <a:rPr lang="en-US" sz="3000" dirty="0" smtClean="0"/>
              <a:t>The goal of this project is to improve the current </a:t>
            </a:r>
            <a:r>
              <a:rPr lang="en-US" sz="3000" dirty="0"/>
              <a:t>HUD </a:t>
            </a:r>
            <a:r>
              <a:rPr lang="en-US" sz="3000" dirty="0" smtClean="0"/>
              <a:t>alignment systems </a:t>
            </a:r>
            <a:r>
              <a:rPr lang="en-US" sz="3000" dirty="0"/>
              <a:t>by reducing the installation cost and time required to precisely align flight information to the HUD. </a:t>
            </a:r>
            <a:r>
              <a:rPr lang="en-US" sz="3000" dirty="0" smtClean="0"/>
              <a:t>Our client, Rockwell Collins, seeks a new </a:t>
            </a:r>
            <a:r>
              <a:rPr lang="en-US" sz="3000" dirty="0"/>
              <a:t>alignment </a:t>
            </a:r>
            <a:r>
              <a:rPr lang="en-US" sz="3000" dirty="0" smtClean="0"/>
              <a:t>methodology that utilizes HUD mounted inertial measurement units.</a:t>
            </a:r>
            <a:endParaRPr lang="en-US" sz="3000" dirty="0"/>
          </a:p>
          <a:p>
            <a:pPr algn="just">
              <a:spcAft>
                <a:spcPts val="1800"/>
              </a:spcAft>
            </a:pPr>
            <a:endParaRPr lang="en-US" sz="3000" dirty="0"/>
          </a:p>
        </p:txBody>
      </p:sp>
      <p:pic>
        <p:nvPicPr>
          <p:cNvPr id="4" name="Pictur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560090" y="16254470"/>
            <a:ext cx="9638021" cy="6386748"/>
          </a:xfrm>
          <a:prstGeom prst="rect">
            <a:avLst/>
          </a:prstGeom>
        </p:spPr>
      </p:pic>
      <p:sp>
        <p:nvSpPr>
          <p:cNvPr id="46" name="Rectangle 45"/>
          <p:cNvSpPr/>
          <p:nvPr/>
        </p:nvSpPr>
        <p:spPr>
          <a:xfrm>
            <a:off x="22362030" y="12434446"/>
            <a:ext cx="9921240" cy="4016484"/>
          </a:xfrm>
          <a:prstGeom prst="rect">
            <a:avLst/>
          </a:prstGeom>
        </p:spPr>
        <p:txBody>
          <a:bodyPr wrap="square">
            <a:spAutoFit/>
          </a:bodyPr>
          <a:lstStyle/>
          <a:p>
            <a:pPr algn="just">
              <a:spcAft>
                <a:spcPts val="1800"/>
              </a:spcAft>
            </a:pPr>
            <a:r>
              <a:rPr lang="en-US" sz="3000" dirty="0"/>
              <a:t>By using a communication protocol we were able to access each IMU from the microcontroller. </a:t>
            </a:r>
            <a:r>
              <a:rPr lang="en-US" sz="3000" dirty="0" smtClean="0"/>
              <a:t>We </a:t>
            </a:r>
            <a:r>
              <a:rPr lang="en-US" sz="3000" dirty="0"/>
              <a:t>used the Arduino development environment to program the microcontroller as well to debug data output. </a:t>
            </a:r>
            <a:r>
              <a:rPr lang="en-US" sz="3000" dirty="0" smtClean="0"/>
              <a:t>Data then  </a:t>
            </a:r>
            <a:r>
              <a:rPr lang="en-US" sz="3000" dirty="0"/>
              <a:t>was retrieved from each sensor and used to determine the alignment offset through statistical analysis. The results were then sent to the PC to be displayed.</a:t>
            </a:r>
            <a:endParaRPr lang="en-US" altLang="zh-CN" sz="3000" dirty="0"/>
          </a:p>
          <a:p>
            <a:pPr algn="just">
              <a:spcAft>
                <a:spcPts val="1800"/>
              </a:spcAft>
            </a:pPr>
            <a:endParaRPr lang="en-US" sz="3000" dirty="0"/>
          </a:p>
        </p:txBody>
      </p:sp>
      <p:sp>
        <p:nvSpPr>
          <p:cNvPr id="47" name="TextBox 46"/>
          <p:cNvSpPr txBox="1"/>
          <p:nvPr/>
        </p:nvSpPr>
        <p:spPr>
          <a:xfrm>
            <a:off x="23565743" y="11527632"/>
            <a:ext cx="7536429" cy="461665"/>
          </a:xfrm>
          <a:prstGeom prst="rect">
            <a:avLst/>
          </a:prstGeom>
          <a:noFill/>
        </p:spPr>
        <p:txBody>
          <a:bodyPr wrap="square" rtlCol="0">
            <a:spAutoFit/>
          </a:bodyPr>
          <a:lstStyle/>
          <a:p>
            <a:pPr algn="ctr">
              <a:spcAft>
                <a:spcPts val="1800"/>
              </a:spcAft>
            </a:pPr>
            <a:r>
              <a:rPr lang="en-US" sz="2400" b="1" dirty="0"/>
              <a:t>Data flow between hardware components</a:t>
            </a:r>
          </a:p>
        </p:txBody>
      </p:sp>
      <p:sp>
        <p:nvSpPr>
          <p:cNvPr id="48" name="TextBox 47"/>
          <p:cNvSpPr txBox="1"/>
          <p:nvPr/>
        </p:nvSpPr>
        <p:spPr>
          <a:xfrm>
            <a:off x="23065995" y="22932257"/>
            <a:ext cx="8788985" cy="461665"/>
          </a:xfrm>
          <a:prstGeom prst="rect">
            <a:avLst/>
          </a:prstGeom>
          <a:noFill/>
        </p:spPr>
        <p:txBody>
          <a:bodyPr wrap="square" rtlCol="0">
            <a:spAutoFit/>
          </a:bodyPr>
          <a:lstStyle/>
          <a:p>
            <a:pPr algn="ctr">
              <a:spcAft>
                <a:spcPts val="1800"/>
              </a:spcAft>
            </a:pPr>
            <a:r>
              <a:rPr lang="en-US" sz="2400" b="1" dirty="0" smtClean="0"/>
              <a:t>Reading IMU data in Arduino Development Environment</a:t>
            </a:r>
            <a:endParaRPr lang="en-US" sz="2400" b="1" dirty="0"/>
          </a:p>
        </p:txBody>
      </p:sp>
      <p:pic>
        <p:nvPicPr>
          <p:cNvPr id="16" name="Picture 15"/>
          <p:cNvPicPr>
            <a:picLocks noChangeAspect="1"/>
          </p:cNvPicPr>
          <p:nvPr/>
        </p:nvPicPr>
        <p:blipFill rotWithShape="1">
          <a:blip r:embed="rId11">
            <a:extLst>
              <a:ext uri="{28A0092B-C50C-407E-A947-70E740481C1C}">
                <a14:useLocalDpi xmlns:a14="http://schemas.microsoft.com/office/drawing/2010/main" val="0"/>
              </a:ext>
            </a:extLst>
          </a:blip>
          <a:srcRect t="4755" b="9303"/>
          <a:stretch/>
        </p:blipFill>
        <p:spPr>
          <a:xfrm>
            <a:off x="11801475" y="23959412"/>
            <a:ext cx="9684457" cy="6242199"/>
          </a:xfrm>
          <a:prstGeom prst="rect">
            <a:avLst/>
          </a:prstGeom>
        </p:spPr>
      </p:pic>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1419</TotalTime>
  <Words>821</Words>
  <Application>Microsoft Macintosh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Georgia</vt:lpstr>
      <vt:lpstr>Trebuchet MS</vt:lpstr>
      <vt:lpstr>宋体</vt:lpstr>
      <vt:lpstr>Arial</vt:lpstr>
      <vt:lpstr>Office Theme</vt:lpstr>
      <vt:lpstr>Head-UP Display auto-alignment system</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An engineer’s World</dc:title>
  <dc:creator>Luo, Jiongcheng</dc:creator>
  <cp:lastModifiedBy>Luo, Jiongcheng</cp:lastModifiedBy>
  <cp:revision>196</cp:revision>
  <cp:lastPrinted>2017-04-29T04:35:32Z</cp:lastPrinted>
  <dcterms:created xsi:type="dcterms:W3CDTF">2017-03-14T20:38:46Z</dcterms:created>
  <dcterms:modified xsi:type="dcterms:W3CDTF">2017-05-01T20:31:08Z</dcterms:modified>
</cp:coreProperties>
</file>

<file path=docProps/thumbnail.jpeg>
</file>